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5" r:id="rId4"/>
    <p:sldId id="266" r:id="rId5"/>
    <p:sldId id="259" r:id="rId6"/>
    <p:sldId id="267" r:id="rId7"/>
    <p:sldId id="260" r:id="rId8"/>
    <p:sldId id="261" r:id="rId9"/>
    <p:sldId id="263" r:id="rId10"/>
    <p:sldId id="264" r:id="rId11"/>
    <p:sldId id="268" r:id="rId12"/>
    <p:sldId id="269" r:id="rId13"/>
    <p:sldId id="270" r:id="rId14"/>
    <p:sldId id="272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7" d="100"/>
          <a:sy n="207" d="100"/>
        </p:scale>
        <p:origin x="-2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HIV </c:v>
                </c:pt>
                <c:pt idx="1">
                  <c:v>Homicide</c:v>
                </c:pt>
                <c:pt idx="2">
                  <c:v>Motor vehicle accidents</c:v>
                </c:pt>
                <c:pt idx="3">
                  <c:v>ABR + c. diff</c:v>
                </c:pt>
                <c:pt idx="4">
                  <c:v>Breast cancer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7683.0</c:v>
                </c:pt>
                <c:pt idx="1">
                  <c:v>16238.0</c:v>
                </c:pt>
                <c:pt idx="2">
                  <c:v>35303.0</c:v>
                </c:pt>
                <c:pt idx="3">
                  <c:v>37000.0</c:v>
                </c:pt>
                <c:pt idx="4">
                  <c:v>41374.0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5700344"/>
        <c:axId val="2131499176"/>
      </c:barChart>
      <c:catAx>
        <c:axId val="21357003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1499176"/>
        <c:crosses val="autoZero"/>
        <c:auto val="1"/>
        <c:lblAlgn val="ctr"/>
        <c:lblOffset val="100"/>
        <c:noMultiLvlLbl val="0"/>
      </c:catAx>
      <c:valAx>
        <c:axId val="2131499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5700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6"/>
                <c:pt idx="0">
                  <c:v>ABOM</c:v>
                </c:pt>
                <c:pt idx="1">
                  <c:v>ABSSI</c:v>
                </c:pt>
                <c:pt idx="2">
                  <c:v>CABP</c:v>
                </c:pt>
                <c:pt idx="3">
                  <c:v>CIAI</c:v>
                </c:pt>
                <c:pt idx="4">
                  <c:v>CUTI</c:v>
                </c:pt>
                <c:pt idx="5">
                  <c:v>HABP/VABP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-3.0</c:v>
                </c:pt>
                <c:pt idx="1">
                  <c:v>27.0</c:v>
                </c:pt>
                <c:pt idx="2">
                  <c:v>37.0</c:v>
                </c:pt>
                <c:pt idx="3">
                  <c:v>9.0</c:v>
                </c:pt>
                <c:pt idx="4">
                  <c:v>22.0</c:v>
                </c:pt>
                <c:pt idx="5">
                  <c:v>-4.0</c:v>
                </c:pt>
                <c:pt idx="6" formatCode="General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6"/>
                <c:pt idx="0">
                  <c:v>ABOM</c:v>
                </c:pt>
                <c:pt idx="1">
                  <c:v>ABSSI</c:v>
                </c:pt>
                <c:pt idx="2">
                  <c:v>CABP</c:v>
                </c:pt>
                <c:pt idx="3">
                  <c:v>CIAI</c:v>
                </c:pt>
                <c:pt idx="4">
                  <c:v>CUTI</c:v>
                </c:pt>
                <c:pt idx="5">
                  <c:v>HABP/VABP</c:v>
                </c:pt>
              </c:strCache>
            </c:strRef>
          </c:cat>
          <c:val>
            <c:numRef>
              <c:f>Sheet1!$C$2:$C$8</c:f>
              <c:numCache>
                <c:formatCode>"$"#,##0</c:formatCode>
                <c:ptCount val="7"/>
                <c:pt idx="0">
                  <c:v>487.0</c:v>
                </c:pt>
                <c:pt idx="1">
                  <c:v>584.0</c:v>
                </c:pt>
                <c:pt idx="2">
                  <c:v>9375.0</c:v>
                </c:pt>
                <c:pt idx="3">
                  <c:v>1069.0</c:v>
                </c:pt>
                <c:pt idx="4">
                  <c:v>6065.0</c:v>
                </c:pt>
                <c:pt idx="5">
                  <c:v>12166.0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0484168"/>
        <c:axId val="-2130703400"/>
      </c:barChart>
      <c:catAx>
        <c:axId val="-2130484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-2130703400"/>
        <c:crosses val="autoZero"/>
        <c:auto val="1"/>
        <c:lblAlgn val="ctr"/>
        <c:lblOffset val="100"/>
        <c:noMultiLvlLbl val="0"/>
      </c:catAx>
      <c:valAx>
        <c:axId val="-2130703400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-2130484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 algn="ctr"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Sheet1!$A$2:$A$3</c:f>
              <c:strCache>
                <c:ptCount val="1"/>
                <c:pt idx="0">
                  <c:v>HABP/VABP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&quot;$&quot;#,##0">
                  <c:v>-4.0</c:v>
                </c:pt>
                <c:pt idx="1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1"/>
                <c:pt idx="0">
                  <c:v>HABP/VABP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 formatCode="&quot;$&quot;#,##0">
                  <c:v>12166.0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5437352"/>
        <c:axId val="-2129263080"/>
      </c:barChart>
      <c:catAx>
        <c:axId val="-2145437352"/>
        <c:scaling>
          <c:orientation val="minMax"/>
        </c:scaling>
        <c:delete val="0"/>
        <c:axPos val="l"/>
        <c:majorTickMark val="out"/>
        <c:minorTickMark val="none"/>
        <c:tickLblPos val="nextTo"/>
        <c:crossAx val="-2129263080"/>
        <c:crosses val="autoZero"/>
        <c:auto val="1"/>
        <c:lblAlgn val="ctr"/>
        <c:lblOffset val="100"/>
        <c:noMultiLvlLbl val="0"/>
      </c:catAx>
      <c:valAx>
        <c:axId val="-2129263080"/>
        <c:scaling>
          <c:orientation val="minMax"/>
          <c:max val="12500.0"/>
        </c:scaling>
        <c:delete val="0"/>
        <c:axPos val="b"/>
        <c:majorGridlines/>
        <c:numFmt formatCode="&quot;$&quot;#,##0" sourceLinked="1"/>
        <c:majorTickMark val="out"/>
        <c:minorTickMark val="none"/>
        <c:tickLblPos val="nextTo"/>
        <c:crossAx val="-2145437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70849955333749"/>
          <c:y val="0.0398255758245166"/>
          <c:w val="0.717825650493407"/>
          <c:h val="0.7154974219066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6"/>
                <c:pt idx="0">
                  <c:v>ABOM</c:v>
                </c:pt>
                <c:pt idx="1">
                  <c:v>ABSSI</c:v>
                </c:pt>
                <c:pt idx="2">
                  <c:v>CABP</c:v>
                </c:pt>
                <c:pt idx="3">
                  <c:v>CIAI</c:v>
                </c:pt>
                <c:pt idx="4">
                  <c:v>CUTI</c:v>
                </c:pt>
                <c:pt idx="5">
                  <c:v>HABP/VABP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-3.0</c:v>
                </c:pt>
                <c:pt idx="1">
                  <c:v>27.0</c:v>
                </c:pt>
                <c:pt idx="2">
                  <c:v>37.0</c:v>
                </c:pt>
                <c:pt idx="3">
                  <c:v>9.0</c:v>
                </c:pt>
                <c:pt idx="4">
                  <c:v>22.0</c:v>
                </c:pt>
                <c:pt idx="5">
                  <c:v>-4.0</c:v>
                </c:pt>
                <c:pt idx="6" formatCode="General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6"/>
                <c:pt idx="0">
                  <c:v>ABOM</c:v>
                </c:pt>
                <c:pt idx="1">
                  <c:v>ABSSI</c:v>
                </c:pt>
                <c:pt idx="2">
                  <c:v>CABP</c:v>
                </c:pt>
                <c:pt idx="3">
                  <c:v>CIAI</c:v>
                </c:pt>
                <c:pt idx="4">
                  <c:v>CUTI</c:v>
                </c:pt>
                <c:pt idx="5">
                  <c:v>HABP/VABP</c:v>
                </c:pt>
              </c:strCache>
            </c:strRef>
          </c:cat>
          <c:val>
            <c:numRef>
              <c:f>Sheet1!$C$2:$C$8</c:f>
              <c:numCache>
                <c:formatCode>"$"#,##0</c:formatCode>
                <c:ptCount val="7"/>
                <c:pt idx="0">
                  <c:v>487.0</c:v>
                </c:pt>
                <c:pt idx="1">
                  <c:v>584.0</c:v>
                </c:pt>
                <c:pt idx="2">
                  <c:v>9375.0</c:v>
                </c:pt>
                <c:pt idx="3">
                  <c:v>1069.0</c:v>
                </c:pt>
                <c:pt idx="4">
                  <c:v>6065.0</c:v>
                </c:pt>
                <c:pt idx="5">
                  <c:v>12166.0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127352"/>
        <c:axId val="-2126141944"/>
      </c:barChart>
      <c:catAx>
        <c:axId val="-21261273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6141944"/>
        <c:crosses val="autoZero"/>
        <c:auto val="1"/>
        <c:lblAlgn val="ctr"/>
        <c:lblOffset val="100"/>
        <c:noMultiLvlLbl val="0"/>
      </c:catAx>
      <c:valAx>
        <c:axId val="-2126141944"/>
        <c:scaling>
          <c:orientation val="minMax"/>
          <c:max val="100.0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-2126127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0.09653</cdr:x>
      <cdr:y>0.04906</cdr:y>
    </cdr:from>
    <cdr:to>
      <cdr:x>0.49837</cdr:x>
      <cdr:y>0.16836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4415" y="222056"/>
          <a:ext cx="3306964" cy="539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US Deaths from various causes, 2011</a:t>
          </a:r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D897D-EDFA-9C4B-AB64-A456ED0E2747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65518-7C92-B04B-82FB-BAD7F7B27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6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61FBED-5A50-0041-8727-95D2F1D2711A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61FBED-5A50-0041-8727-95D2F1D2711A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7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4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8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2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1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3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F30E-471B-AB4B-B7EB-E1B90D18977B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E79E2-B6A9-A04A-B9F3-CCA0763B4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aspe.hhs.gov/sp/reports/2014/antibacterials/rpt_antibacterials.cf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pe.hhs.gov/sp/reports/2014/antibacterials/rpt_antibacterials.cfm" TargetMode="Externa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8" descr="curtain"/>
          <p:cNvPicPr>
            <a:picLocks noChangeAspect="1" noChangeArrowheads="1"/>
          </p:cNvPicPr>
          <p:nvPr/>
        </p:nvPicPr>
        <p:blipFill>
          <a:blip r:embed="rId3">
            <a:alphaModFix amt="7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4267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>New Business Models for Preventing and Treating </a:t>
            </a:r>
            <a:b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>Bacterial Diseases</a:t>
            </a:r>
            <a:b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4800" b="1" dirty="0">
                <a:latin typeface="Franklin Gothic Medium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b="1" dirty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>House Energy &amp; Commerce Committee</a:t>
            </a:r>
            <a:r>
              <a:rPr lang="en-US" sz="4800" b="1" dirty="0">
                <a:latin typeface="Franklin Gothic Medium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b="1" dirty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1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/>
            </a:r>
            <a:br>
              <a:rPr lang="en-US" sz="1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>September 19, 2014</a:t>
            </a:r>
            <a:endParaRPr lang="en-US" sz="4800" b="1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3750" y="5102861"/>
            <a:ext cx="6400800" cy="1752600"/>
          </a:xfrm>
        </p:spPr>
        <p:txBody>
          <a:bodyPr>
            <a:normAutofit lnSpcReduction="10000"/>
          </a:bodyPr>
          <a:lstStyle/>
          <a:p>
            <a:pPr algn="r" eaLnBrk="1" hangingPunct="1"/>
            <a:endParaRPr lang="en-US" sz="2800" dirty="0">
              <a:solidFill>
                <a:schemeClr val="bg1"/>
              </a:solidFill>
              <a:latin typeface="Garamond" charset="0"/>
              <a:ea typeface="ＭＳ Ｐゴシック" charset="0"/>
              <a:cs typeface="ＭＳ Ｐゴシック" charset="0"/>
            </a:endParaRPr>
          </a:p>
          <a:p>
            <a:pPr algn="r" eaLnBrk="1" hangingPunct="1"/>
            <a:r>
              <a:rPr lang="en-US" sz="3600" b="1" dirty="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rPr>
              <a:t>Kevin Outterson</a:t>
            </a:r>
          </a:p>
          <a:p>
            <a:pPr algn="r" eaLnBrk="1" hangingPunct="1"/>
            <a:r>
              <a:rPr lang="en-US" sz="3600" b="1" dirty="0" err="1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rPr>
              <a:t>mko@bu.edu</a:t>
            </a:r>
            <a:endParaRPr lang="en-US" sz="3600" b="1" dirty="0">
              <a:solidFill>
                <a:schemeClr val="tx1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124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3850"/>
            <a:ext cx="16002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685800" y="2873375"/>
            <a:ext cx="8153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4600" i="1">
              <a:solidFill>
                <a:schemeClr val="bg1"/>
              </a:solidFill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863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591" b="15591"/>
          <a:stretch>
            <a:fillRect/>
          </a:stretch>
        </p:blipFill>
        <p:spPr>
          <a:xfrm>
            <a:off x="457200" y="0"/>
            <a:ext cx="8229600" cy="2588731"/>
          </a:xfrm>
        </p:spPr>
      </p:pic>
      <p:sp>
        <p:nvSpPr>
          <p:cNvPr id="7" name="TextBox 6"/>
          <p:cNvSpPr txBox="1"/>
          <p:nvPr/>
        </p:nvSpPr>
        <p:spPr>
          <a:xfrm>
            <a:off x="457200" y="5991421"/>
            <a:ext cx="8365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  Author’s analysis of ERG 2014. Annual </a:t>
            </a:r>
            <a:r>
              <a:rPr lang="en-US" b="1" dirty="0" smtClean="0"/>
              <a:t>US private and social ENPV by indication, in millions of US$; social values truncated at $100 million to show private detail</a:t>
            </a:r>
            <a:endParaRPr lang="en-US" b="1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38992372"/>
              </p:ext>
            </p:extLst>
          </p:nvPr>
        </p:nvGraphicFramePr>
        <p:xfrm>
          <a:off x="1162219" y="2622644"/>
          <a:ext cx="7219097" cy="3444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072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895600"/>
            <a:ext cx="70104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600" b="1" dirty="0" smtClean="0"/>
              <a:t>Evaluating Incentives for Antibacterial Drug Development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1648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+mn-lt"/>
                <a:ea typeface="ＭＳ Ｐゴシック" charset="0"/>
                <a:cs typeface="ＭＳ Ｐゴシック" charset="0"/>
              </a:rPr>
              <a:t>Incentive Categories</a:t>
            </a:r>
            <a:endParaRPr lang="en-US" sz="6600" b="1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539875"/>
          <a:ext cx="8305800" cy="4251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190"/>
                <a:gridCol w="3288514"/>
                <a:gridCol w="3250096"/>
              </a:tblGrid>
              <a:tr h="35033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TYPE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CONSERVATION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PRODUCTION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T="45715" marB="45715"/>
                </a:tc>
              </a:tr>
              <a:tr h="9752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Property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Intellectual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property (IP)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used as conservation tools to privately constrain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demand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Intellectual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property (IP)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used </a:t>
                      </a: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as incentives to bring new antibiotics to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market</a:t>
                      </a: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75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Regulation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Public health infection control and antibiotic stewardship programs regulate demand for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antibiotics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FDA regulations relaxed to speed approval of new antibiotics. Tax subsidies support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R&amp;D</a:t>
                      </a: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75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Contract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Prizes, grants, and value-based reimbursement support antibiotic conservation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Prizes, grants, and value-based reimbursement support new antibiotic production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52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Tort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sue for hospital-associated infections, increasing institutional incentives to promote safety through antibiotic conservation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Federal law designed to preempt state tort law, waiving drug company tort liability for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antibiotics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3933" name="TextBox 5"/>
          <p:cNvSpPr txBox="1">
            <a:spLocks noChangeArrowheads="1"/>
          </p:cNvSpPr>
          <p:nvPr/>
        </p:nvSpPr>
        <p:spPr bwMode="auto">
          <a:xfrm>
            <a:off x="762000" y="57912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Source: Kesselheim and Outterson, 2010</a:t>
            </a:r>
          </a:p>
          <a:p>
            <a:pPr eaLnBrk="1" hangingPunct="1"/>
            <a:r>
              <a:rPr lang="en-US" sz="1200"/>
              <a:t>Note: IP collectively refers to Patents, Data Exclusivity (DE), Marketing Exclusivity (ME), Patent Term Adjustments (PTAs), Patent Term Extensions (PTEs), and Supplementary Protection Certificates  (SPCs). Even though these are treated in a similar fashion in the model, they vary in terms of purview, structure, and expected impacts.</a:t>
            </a:r>
          </a:p>
        </p:txBody>
      </p:sp>
    </p:spTree>
    <p:extLst>
      <p:ext uri="{BB962C8B-B14F-4D97-AF65-F5344CB8AC3E}">
        <p14:creationId xmlns:p14="http://schemas.microsoft.com/office/powerpoint/2010/main" val="104936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34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EE22DD-2A7A-3A41-9727-8524F0526CD6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124930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+mn-lt"/>
                <a:ea typeface="ＭＳ Ｐゴシック" charset="0"/>
                <a:cs typeface="ＭＳ Ｐゴシック" charset="0"/>
              </a:rPr>
              <a:t>Incentives in Detail</a:t>
            </a:r>
            <a:endParaRPr lang="en-US" sz="6600" b="1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860675"/>
          <a:ext cx="3124200" cy="201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828800"/>
              </a:tblGrid>
              <a:tr h="3092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CONSERVATION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68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REGULATION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Public health infection control and antibiotic stewardship programs regulate demand for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antibiotics</a:t>
                      </a:r>
                      <a:endParaRPr lang="en-US" sz="16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2400" y="1676400"/>
            <a:ext cx="4800600" cy="44196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/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Education campaigns to encourage appropriate use of antibiotics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Regulate the procurement and marketing chain through an ISO standard for public procurement and accreditation of informal drug dispensers in the developing world 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Expand promotion of vaccination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Encourage antibiotic substitutes, such as free or heavily discounted “cold kits” to physicians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Coordinate infection control regionally and facilitate cooperation among hospitals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Expand surveillance of resistance  </a:t>
            </a:r>
          </a:p>
          <a:p>
            <a:pPr>
              <a:defRPr/>
            </a:pPr>
            <a:endParaRPr lang="en-US" sz="1600" dirty="0"/>
          </a:p>
          <a:p>
            <a:pPr algn="ctr">
              <a:defRPr/>
            </a:pPr>
            <a:r>
              <a:rPr lang="en-US" b="1" dirty="0">
                <a:cs typeface="Calibri"/>
              </a:rPr>
              <a:t>…</a:t>
            </a:r>
            <a:endParaRPr lang="en-US" b="1" dirty="0"/>
          </a:p>
          <a:p>
            <a:pPr algn="ctr">
              <a:defRPr/>
            </a:pPr>
            <a:endParaRPr lang="en-US" sz="1600" b="1" dirty="0">
              <a:latin typeface="Calibri"/>
              <a:cs typeface="Calibri"/>
            </a:endParaRPr>
          </a:p>
          <a:p>
            <a:pPr marL="342900" indent="-342900">
              <a:buFont typeface="+mj-lt"/>
              <a:buAutoNum type="arabicPeriod" startAt="18"/>
              <a:defRPr/>
            </a:pPr>
            <a:r>
              <a:rPr lang="en-US" sz="1600" dirty="0"/>
              <a:t>Provide transparency on institutional infection rates and resistance levels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581400" y="1676400"/>
            <a:ext cx="381000" cy="12192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4876800"/>
            <a:ext cx="381000" cy="120015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32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Production Incentives</a:t>
            </a:r>
            <a:endParaRPr lang="en-US" sz="6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3873" r="-13873"/>
          <a:stretch>
            <a:fillRect/>
          </a:stretch>
        </p:blipFill>
        <p:spPr>
          <a:xfrm>
            <a:off x="-1143000" y="1600200"/>
            <a:ext cx="11160506" cy="5257800"/>
          </a:xfrm>
        </p:spPr>
      </p:pic>
    </p:spTree>
    <p:extLst>
      <p:ext uri="{BB962C8B-B14F-4D97-AF65-F5344CB8AC3E}">
        <p14:creationId xmlns:p14="http://schemas.microsoft.com/office/powerpoint/2010/main" val="452977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7027" b="-17027"/>
          <a:stretch>
            <a:fillRect/>
          </a:stretch>
        </p:blipFill>
        <p:spPr>
          <a:xfrm>
            <a:off x="138887" y="412749"/>
            <a:ext cx="8867530" cy="7037917"/>
          </a:xfrm>
        </p:spPr>
      </p:pic>
      <p:sp>
        <p:nvSpPr>
          <p:cNvPr id="5" name="TextBox 4"/>
          <p:cNvSpPr txBox="1"/>
          <p:nvPr/>
        </p:nvSpPr>
        <p:spPr>
          <a:xfrm>
            <a:off x="2148417" y="6493417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ERG Report, 3-16 to -18</a:t>
            </a:r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36839" y="24712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600" b="1" dirty="0" smtClean="0"/>
              <a:t>Incentive Results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0727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0919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Cost of capital reductions through </a:t>
            </a:r>
            <a:r>
              <a:rPr lang="en-US" sz="3600" b="1" i="1" dirty="0" smtClean="0"/>
              <a:t>fully refundable</a:t>
            </a:r>
            <a:r>
              <a:rPr lang="en-US" sz="3600" dirty="0" smtClean="0"/>
              <a:t> tax credits </a:t>
            </a:r>
            <a:r>
              <a:rPr lang="en-US" sz="3600" dirty="0" smtClean="0"/>
              <a:t>and</a:t>
            </a:r>
            <a:r>
              <a:rPr lang="en-US" sz="3600" dirty="0" smtClean="0"/>
              <a:t>/or grants should be in the range of 50%</a:t>
            </a:r>
          </a:p>
          <a:p>
            <a:r>
              <a:rPr lang="en-US" sz="3600" dirty="0" smtClean="0"/>
              <a:t>Milestone payments, approval prizes and enhanced </a:t>
            </a:r>
            <a:r>
              <a:rPr lang="en-US" sz="3600" dirty="0" err="1" smtClean="0"/>
              <a:t>rbx</a:t>
            </a:r>
            <a:r>
              <a:rPr lang="en-US" sz="3600" dirty="0" smtClean="0"/>
              <a:t> can significantly improve </a:t>
            </a:r>
            <a:r>
              <a:rPr lang="en-US" sz="3600" dirty="0" smtClean="0"/>
              <a:t>NPV </a:t>
            </a:r>
            <a:r>
              <a:rPr lang="en-US" sz="3600" dirty="0" smtClean="0"/>
              <a:t>if large enough (</a:t>
            </a:r>
            <a:r>
              <a:rPr lang="en-US" sz="3600" dirty="0" smtClean="0"/>
              <a:t>~$1 </a:t>
            </a:r>
            <a:r>
              <a:rPr lang="en-US" sz="3600" dirty="0" smtClean="0"/>
              <a:t>billion/approval)</a:t>
            </a:r>
            <a:endParaRPr lang="en-US" sz="36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6600" b="1" dirty="0" smtClean="0"/>
              <a:t>What Works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1550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Less Likely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IP </a:t>
            </a:r>
            <a:r>
              <a:rPr lang="en-US" sz="3600" dirty="0"/>
              <a:t>(patents, market exclusivity, data exclusivity) will not significantly impact </a:t>
            </a:r>
            <a:r>
              <a:rPr lang="en-US" sz="3600" dirty="0" smtClean="0"/>
              <a:t>NPV</a:t>
            </a:r>
            <a:endParaRPr lang="en-US" sz="3600" dirty="0"/>
          </a:p>
          <a:p>
            <a:r>
              <a:rPr lang="en-US" sz="3600" dirty="0"/>
              <a:t>Further (feasible) reductions in clinical trial size and time will not significantly impact </a:t>
            </a:r>
            <a:r>
              <a:rPr lang="en-US" sz="3600" dirty="0" smtClean="0"/>
              <a:t>NPV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7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8" descr="curtain"/>
          <p:cNvPicPr>
            <a:picLocks noChangeAspect="1" noChangeArrowheads="1"/>
          </p:cNvPicPr>
          <p:nvPr/>
        </p:nvPicPr>
        <p:blipFill>
          <a:blip r:embed="rId3">
            <a:alphaModFix amt="7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4267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>New Business Models for Preventing and Treating </a:t>
            </a:r>
            <a:b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>Bacterial Diseases</a:t>
            </a:r>
            <a:b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4800" b="1" dirty="0">
                <a:latin typeface="Franklin Gothic Medium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b="1" dirty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4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>House Energy &amp; Commerce Committee</a:t>
            </a:r>
            <a:r>
              <a:rPr lang="en-US" sz="4800" b="1" dirty="0">
                <a:latin typeface="Franklin Gothic Medium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b="1" dirty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1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/>
            </a:r>
            <a:br>
              <a:rPr lang="en-US" sz="18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>September 19, 2014</a:t>
            </a:r>
            <a:endParaRPr lang="en-US" sz="4800" b="1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3750" y="5102861"/>
            <a:ext cx="6400800" cy="1752600"/>
          </a:xfrm>
        </p:spPr>
        <p:txBody>
          <a:bodyPr>
            <a:normAutofit lnSpcReduction="10000"/>
          </a:bodyPr>
          <a:lstStyle/>
          <a:p>
            <a:pPr algn="r" eaLnBrk="1" hangingPunct="1"/>
            <a:endParaRPr lang="en-US" sz="2800" dirty="0">
              <a:solidFill>
                <a:schemeClr val="bg1"/>
              </a:solidFill>
              <a:latin typeface="Garamond" charset="0"/>
              <a:ea typeface="ＭＳ Ｐゴシック" charset="0"/>
              <a:cs typeface="ＭＳ Ｐゴシック" charset="0"/>
            </a:endParaRPr>
          </a:p>
          <a:p>
            <a:pPr algn="r" eaLnBrk="1" hangingPunct="1"/>
            <a:r>
              <a:rPr lang="en-US" sz="3600" b="1" dirty="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rPr>
              <a:t>Kevin Outterson</a:t>
            </a:r>
          </a:p>
          <a:p>
            <a:pPr algn="r" eaLnBrk="1" hangingPunct="1"/>
            <a:r>
              <a:rPr lang="en-US" sz="3600" b="1" dirty="0" err="1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rPr>
              <a:t>mko@bu.edu</a:t>
            </a:r>
            <a:endParaRPr lang="en-US" sz="3600" b="1" dirty="0">
              <a:solidFill>
                <a:schemeClr val="tx1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124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3850"/>
            <a:ext cx="16002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685800" y="2873375"/>
            <a:ext cx="8153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4600" i="1">
              <a:solidFill>
                <a:schemeClr val="bg1"/>
              </a:solidFill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956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 Serious Problem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6435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17813" y="6190760"/>
            <a:ext cx="7542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Source:  National Vital Statistics Report (NVSR) “Deaths: Final Data for 2011.” Data for ABR </a:t>
            </a:r>
            <a:r>
              <a:rPr lang="en-US" sz="1400" b="1" dirty="0" smtClean="0"/>
              <a:t>+ c. diff. is </a:t>
            </a:r>
            <a:r>
              <a:rPr lang="en-US" sz="1400" b="1" dirty="0"/>
              <a:t>from CDC, Antibiotic Resistance Threats in the US, 2013</a:t>
            </a:r>
          </a:p>
        </p:txBody>
      </p:sp>
    </p:spTree>
    <p:extLst>
      <p:ext uri="{BB962C8B-B14F-4D97-AF65-F5344CB8AC3E}">
        <p14:creationId xmlns:p14="http://schemas.microsoft.com/office/powerpoint/2010/main" val="411708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895600"/>
            <a:ext cx="70104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600" b="1" dirty="0" smtClean="0"/>
              <a:t>Private </a:t>
            </a:r>
            <a:r>
              <a:rPr lang="en-US" sz="6600" b="1" dirty="0" smtClean="0"/>
              <a:t>Net </a:t>
            </a:r>
            <a:r>
              <a:rPr lang="en-US" sz="6600" b="1" dirty="0" smtClean="0"/>
              <a:t>Present Value </a:t>
            </a:r>
            <a:r>
              <a:rPr lang="en-US" sz="6600" b="1" dirty="0" smtClean="0"/>
              <a:t>(NPV</a:t>
            </a:r>
            <a:r>
              <a:rPr lang="en-US" sz="6600" b="1" dirty="0" smtClean="0"/>
              <a:t>) Model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7565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900"/>
            <a:ext cx="9144000" cy="590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02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98" y="274638"/>
            <a:ext cx="8472944" cy="11430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Broken Business Model</a:t>
            </a:r>
            <a:endParaRPr lang="en-US" sz="66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7070" r="-707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0742" y="6083213"/>
            <a:ext cx="7988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Source: Eastern Research Group. Analytical </a:t>
            </a:r>
            <a:r>
              <a:rPr lang="en-US" sz="1600" b="1" dirty="0"/>
              <a:t>Framework for Examining the Value of Antibacterial Products (April 2014). </a:t>
            </a:r>
            <a:r>
              <a:rPr lang="en-US" sz="1600" dirty="0"/>
              <a:t>Available at: </a:t>
            </a:r>
            <a:r>
              <a:rPr lang="en-US" sz="1600" u="sng" dirty="0">
                <a:hlinkClick r:id="rId3"/>
              </a:rPr>
              <a:t>http://aspe.hhs.gov/sp/reports/2014/antibacterials/rpt_antibacterials.cfm</a:t>
            </a:r>
            <a:r>
              <a:rPr lang="en-US" sz="1600" dirty="0"/>
              <a:t>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1802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895600"/>
            <a:ext cx="70104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 smtClean="0"/>
              <a:t>Social </a:t>
            </a:r>
            <a:r>
              <a:rPr lang="en-US" sz="6000" b="1" dirty="0" smtClean="0"/>
              <a:t>Net </a:t>
            </a:r>
            <a:r>
              <a:rPr lang="en-US" sz="6000" b="1" dirty="0" smtClean="0"/>
              <a:t>Present Value </a:t>
            </a:r>
            <a:r>
              <a:rPr lang="en-US" sz="6000" b="1" dirty="0" smtClean="0"/>
              <a:t>(NPV</a:t>
            </a:r>
            <a:r>
              <a:rPr lang="en-US" sz="6000" b="1" dirty="0" smtClean="0"/>
              <a:t>) Model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7802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Social NPVs</a:t>
            </a:r>
            <a:endParaRPr lang="en-US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30742" y="6083213"/>
            <a:ext cx="7988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Source: Eastern Research Group. Analytical </a:t>
            </a:r>
            <a:r>
              <a:rPr lang="en-US" sz="1600" b="1" dirty="0"/>
              <a:t>Framework for Examining the Value of Antibacterial Products (April 2014). </a:t>
            </a:r>
            <a:r>
              <a:rPr lang="en-US" sz="1600" dirty="0"/>
              <a:t>Available at: </a:t>
            </a:r>
            <a:r>
              <a:rPr lang="en-US" sz="1600" u="sng" dirty="0">
                <a:hlinkClick r:id="rId2"/>
              </a:rPr>
              <a:t>http://aspe.hhs.gov/sp/reports/2014/antibacterials/rpt_antibacterials.cfm</a:t>
            </a:r>
            <a:r>
              <a:rPr lang="en-US" sz="1600" dirty="0"/>
              <a:t>. </a:t>
            </a:r>
            <a:endParaRPr lang="en-US" sz="1600" b="1" dirty="0"/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963254" y="1540022"/>
            <a:ext cx="7092486" cy="463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0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Comparison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5043" y="6126163"/>
            <a:ext cx="5761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Source:  Author’s analysis of ERG 2014.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0532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591" b="15591"/>
          <a:stretch>
            <a:fillRect/>
          </a:stretch>
        </p:blipFill>
        <p:spPr>
          <a:xfrm>
            <a:off x="457200" y="0"/>
            <a:ext cx="8229600" cy="2588731"/>
          </a:xfrm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1985430"/>
              </p:ext>
            </p:extLst>
          </p:nvPr>
        </p:nvGraphicFramePr>
        <p:xfrm>
          <a:off x="-80084" y="2608758"/>
          <a:ext cx="9404276" cy="3444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052776"/>
            <a:ext cx="7780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  Author’s analysis of ERG 2014. Annual </a:t>
            </a:r>
            <a:r>
              <a:rPr lang="en-US" b="1" dirty="0" smtClean="0"/>
              <a:t>US private and social ENPV by indication, in millions of US$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196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627</Words>
  <Application>Microsoft Macintosh PowerPoint</Application>
  <PresentationFormat>On-screen Show (4:3)</PresentationFormat>
  <Paragraphs>67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New Business Models for Preventing and Treating  Bacterial Diseases  House Energy &amp; Commerce Committee  September 19, 2014</vt:lpstr>
      <vt:lpstr>A Serious Problem</vt:lpstr>
      <vt:lpstr>Private Net Present Value (NPV) Model</vt:lpstr>
      <vt:lpstr>PowerPoint Presentation</vt:lpstr>
      <vt:lpstr>Broken Business Model</vt:lpstr>
      <vt:lpstr>Social Net Present Value (NPV) Model</vt:lpstr>
      <vt:lpstr>Social NPVs</vt:lpstr>
      <vt:lpstr>Comparison</vt:lpstr>
      <vt:lpstr>PowerPoint Presentation</vt:lpstr>
      <vt:lpstr>PowerPoint Presentation</vt:lpstr>
      <vt:lpstr>Evaluating Incentives for Antibacterial Drug Development</vt:lpstr>
      <vt:lpstr>Incentive Categories</vt:lpstr>
      <vt:lpstr>Incentives in Detail</vt:lpstr>
      <vt:lpstr>Production Incentives</vt:lpstr>
      <vt:lpstr>PowerPoint Presentation</vt:lpstr>
      <vt:lpstr>What Works</vt:lpstr>
      <vt:lpstr>Less Likely</vt:lpstr>
      <vt:lpstr>New Business Models for Preventing and Treating  Bacterial Diseases  House Energy &amp; Commerce Committee  September 19, 2014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 Models for Preventing and Treating  Bacterial Diseases  House Energy &amp; Commerce Committee  September 19, 2014</dc:title>
  <dc:creator>Kevin Outterson</dc:creator>
  <cp:lastModifiedBy>Kevin Outterson</cp:lastModifiedBy>
  <cp:revision>13</cp:revision>
  <dcterms:created xsi:type="dcterms:W3CDTF">2014-09-17T20:13:07Z</dcterms:created>
  <dcterms:modified xsi:type="dcterms:W3CDTF">2014-09-17T20:44:02Z</dcterms:modified>
</cp:coreProperties>
</file>